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85CBB2-6781-C244-A005-C454970A02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868D407-73A6-EE2A-EC2E-F42567CC75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CA7BF16-4292-2616-6123-C44A9382E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13.12.2025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13E6C6-588B-A596-313F-954D0E7E7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BCB34D-E558-1628-08ED-87C39C25C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249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BBD84-86B7-C68E-ADFF-8AEAC8441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F76F84E-6B16-20CE-2B4F-170E413492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8DA56A-2B0A-5B36-54BA-18F139F4E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13.12.2025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A8C13D-D8A6-9B26-CF3E-CB3D1855A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AB9E69-6809-2E47-A62B-0235605BC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5095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A295E4C-DA11-2A9E-9BCF-343EEA8F18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6D469AA-E8D7-8DD8-5266-01D95002C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642511-8586-84B8-D1B4-084127F34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13.12.2025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2A38B4-BCA8-B565-BEC8-5D6A22F71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185B3B-41DF-E638-F28C-C3206F247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39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05790D-7E7E-C0D5-BE47-487D35D9E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BBC6C6-B50F-98B8-C284-64CA1727C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B39E32-07F9-4459-1ADB-DFEFE671A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13.12.2025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39CA2B-46A9-7266-F065-D9722E8AB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0294BF-390B-829D-1EF0-92DB02212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4367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E189A0-0243-F48E-D27F-CC9E1D709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3C4A094-BA7B-EB09-ACFA-E641FEBE1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914EF7-426A-C37C-D798-5430115CF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13.12.2025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9E3CF3-8154-D8FC-C75E-175FFC41A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6D2467-B048-7D2E-1085-8359DCCDC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9691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DE723C-3813-7851-8CED-DF88206DD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70AD9B-0264-63DB-A351-23C203DF52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00181B3-5666-D356-0D10-46F133936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577BAE0-61DC-4804-5778-9F68040C2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13.12.2025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0823E17-B44D-0196-1A4E-C8343A2CB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0339501-51CE-D828-6EA4-CC7ECEF77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202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1B66E8-2619-F4EA-AB63-48A00C94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D8986F6-D166-42CB-8063-417DC7C50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68055BD-FCCB-CDB6-796F-4321DB0C9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D77B03-7251-F69E-DEED-763FE803FB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839A2F4-8841-D294-57C4-28B404C3CE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3029AE2-AB46-95C8-1E37-6FBF0720C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13.12.2025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9B799B0-D3A3-274D-CBE2-F7AA66AA7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70798B5-869E-558F-BFEC-5BA8B4EA0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155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E02DCC-8546-99BE-0F79-7A0BC3CA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2407D75-CB6E-17E9-EE8C-BF86F4A8D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13.12.2025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F93A5DF-D135-F1AD-8D11-A04F0A24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31C9B0-9124-C9CC-CC1C-DBD3EE4C1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57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151DD0B-DA15-4676-891C-BD3C131B8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13.12.2025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B53E183-4F24-0B95-8089-572B0671E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4DBB2F3-C3F7-7105-7B1C-86BA76921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8416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F1B9DE-6574-CE72-6AC4-ABB2AD3CF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D97C8D-7774-47C6-6BE3-8B98129E6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BA4FFB9-884F-F16A-B99E-D8CBCE7BE4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8B2B092-F6C8-B9F8-5C12-754FDB679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13.12.2025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012F988-C666-20B4-0703-FD5A96F9F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B110655-5A57-6905-5BF1-326B281AE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7048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04753-BBF4-902E-A5CF-1CB6FEE1A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9EADD7D-6D9A-4179-6270-F8373E6425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1125FF1-EE8B-B15E-714A-C9EF07374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FC31A91-B60B-2630-C266-EF8AFE5F6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4111-556C-48BD-B742-4AD1BE289DB7}" type="datetimeFigureOut">
              <a:rPr lang="de-DE" smtClean="0"/>
              <a:t>13.12.2025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0A5ADD-2DBB-90DC-91D1-B9E4A0714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5544C5F-6D0D-6CE3-DA3F-0B371AF1E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2359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07D4DF8-F556-1BDC-92FB-2D145B601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1D166A7-EA4B-88CD-1CFC-9180954C9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7A96483-171B-0A0F-A936-DAF5D68494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14111-556C-48BD-B742-4AD1BE289DB7}" type="datetimeFigureOut">
              <a:rPr lang="de-DE" smtClean="0"/>
              <a:t>13.12.2025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3DCDF5-A8E0-CBE6-EB95-2AD1E5ABB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35D813-BD1D-0306-7405-781B52CA2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3BC40-0B48-4227-A02C-A0C6A65C6B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1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2765453F-E626-11E3-56E9-B253CC56E07C}"/>
              </a:ext>
            </a:extLst>
          </p:cNvPr>
          <p:cNvCxnSpPr/>
          <p:nvPr/>
        </p:nvCxnSpPr>
        <p:spPr>
          <a:xfrm>
            <a:off x="5948516" y="599768"/>
            <a:ext cx="0" cy="5978013"/>
          </a:xfrm>
          <a:prstGeom prst="line">
            <a:avLst/>
          </a:prstGeom>
          <a:ln w="19050">
            <a:solidFill>
              <a:schemeClr val="tx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feld 5">
            <a:extLst>
              <a:ext uri="{FF2B5EF4-FFF2-40B4-BE49-F238E27FC236}">
                <a16:creationId xmlns:a16="http://schemas.microsoft.com/office/drawing/2014/main" id="{60130F9A-3C71-2E31-954D-B617E4DB5ABA}"/>
              </a:ext>
            </a:extLst>
          </p:cNvPr>
          <p:cNvSpPr txBox="1"/>
          <p:nvPr/>
        </p:nvSpPr>
        <p:spPr>
          <a:xfrm>
            <a:off x="4134255" y="1820487"/>
            <a:ext cx="1488097" cy="4585871"/>
          </a:xfrm>
          <a:prstGeom prst="rect">
            <a:avLst/>
          </a:prstGeom>
          <a:solidFill>
            <a:srgbClr val="00B050"/>
          </a:solidFill>
          <a:ln w="38100"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/>
              <a:t>лет</a:t>
            </a:r>
            <a:r>
              <a:rPr lang="ru-RU" sz="2400" b="1" u="sng" dirty="0"/>
              <a:t>а</a:t>
            </a:r>
            <a:r>
              <a:rPr lang="ru-RU" sz="2400" b="1" dirty="0"/>
              <a:t>ть</a:t>
            </a:r>
          </a:p>
          <a:p>
            <a:r>
              <a:rPr lang="ru-RU" sz="2400" dirty="0"/>
              <a:t>лет</a:t>
            </a:r>
            <a:r>
              <a:rPr lang="ru-RU" sz="2400" u="sng" dirty="0"/>
              <a:t>а</a:t>
            </a:r>
            <a:r>
              <a:rPr lang="ru-RU" sz="2400" dirty="0"/>
              <a:t>ю</a:t>
            </a:r>
          </a:p>
          <a:p>
            <a:r>
              <a:rPr lang="ru-RU" sz="2400" dirty="0"/>
              <a:t>лет</a:t>
            </a:r>
            <a:r>
              <a:rPr lang="ru-RU" sz="2400" u="sng" dirty="0"/>
              <a:t>а</a:t>
            </a:r>
            <a:r>
              <a:rPr lang="ru-RU" sz="2400" dirty="0"/>
              <a:t>ешь</a:t>
            </a:r>
          </a:p>
          <a:p>
            <a:r>
              <a:rPr lang="ru-RU" sz="2400" dirty="0"/>
              <a:t>лет</a:t>
            </a:r>
            <a:r>
              <a:rPr lang="ru-RU" sz="2400" u="sng" dirty="0"/>
              <a:t>а</a:t>
            </a:r>
            <a:r>
              <a:rPr lang="ru-RU" sz="2400" dirty="0"/>
              <a:t>ют</a:t>
            </a:r>
          </a:p>
          <a:p>
            <a:r>
              <a:rPr lang="ru-RU" sz="2400" b="1" u="sng" dirty="0"/>
              <a:t>е</a:t>
            </a:r>
            <a:r>
              <a:rPr lang="ru-RU" sz="2400" b="1" dirty="0"/>
              <a:t>здить</a:t>
            </a:r>
          </a:p>
          <a:p>
            <a:r>
              <a:rPr lang="ru-RU" sz="2400" u="sng" dirty="0"/>
              <a:t>е</a:t>
            </a:r>
            <a:r>
              <a:rPr lang="ru-RU" sz="2400" dirty="0"/>
              <a:t>зжу</a:t>
            </a:r>
          </a:p>
          <a:p>
            <a:r>
              <a:rPr lang="ru-RU" sz="2400" u="sng" dirty="0"/>
              <a:t>е</a:t>
            </a:r>
            <a:r>
              <a:rPr lang="ru-RU" sz="2400" dirty="0"/>
              <a:t>здишь</a:t>
            </a:r>
          </a:p>
          <a:p>
            <a:r>
              <a:rPr lang="ru-RU" sz="2400" u="sng" dirty="0"/>
              <a:t>е</a:t>
            </a:r>
            <a:r>
              <a:rPr lang="ru-RU" sz="2400" dirty="0"/>
              <a:t>здят</a:t>
            </a:r>
          </a:p>
          <a:p>
            <a:r>
              <a:rPr lang="ru-RU" sz="2400" b="1" dirty="0"/>
              <a:t>ход</a:t>
            </a:r>
            <a:r>
              <a:rPr lang="ru-RU" sz="2400" b="1" u="sng" dirty="0"/>
              <a:t>и</a:t>
            </a:r>
            <a:r>
              <a:rPr lang="ru-RU" sz="2400" b="1" dirty="0"/>
              <a:t>ть</a:t>
            </a:r>
          </a:p>
          <a:p>
            <a:r>
              <a:rPr lang="ru-RU" sz="2400" dirty="0"/>
              <a:t>хож</a:t>
            </a:r>
            <a:r>
              <a:rPr lang="ru-RU" sz="2400" u="sng" dirty="0"/>
              <a:t>у</a:t>
            </a:r>
          </a:p>
          <a:p>
            <a:r>
              <a:rPr lang="ru-RU" sz="2400" dirty="0"/>
              <a:t>х</a:t>
            </a:r>
            <a:r>
              <a:rPr lang="ru-RU" sz="2400" u="sng" dirty="0"/>
              <a:t>о</a:t>
            </a:r>
            <a:r>
              <a:rPr lang="ru-RU" sz="2400" dirty="0"/>
              <a:t>дишь</a:t>
            </a:r>
          </a:p>
          <a:p>
            <a:r>
              <a:rPr lang="ru-RU" sz="2400" dirty="0"/>
              <a:t>х</a:t>
            </a:r>
            <a:r>
              <a:rPr lang="ru-RU" sz="2400" u="sng" dirty="0"/>
              <a:t>о</a:t>
            </a:r>
            <a:r>
              <a:rPr lang="ru-RU" sz="2400" dirty="0"/>
              <a:t>дят</a:t>
            </a:r>
            <a:endParaRPr lang="de-AT" sz="24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6A69C30-3D74-A6DB-AC23-E572D84C0C1F}"/>
              </a:ext>
            </a:extLst>
          </p:cNvPr>
          <p:cNvSpPr txBox="1"/>
          <p:nvPr/>
        </p:nvSpPr>
        <p:spPr>
          <a:xfrm>
            <a:off x="6237623" y="1820487"/>
            <a:ext cx="1371307" cy="4524315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/>
              <a:t>лет</a:t>
            </a:r>
            <a:r>
              <a:rPr lang="ru-RU" sz="2400" b="1" u="sng" dirty="0"/>
              <a:t>е</a:t>
            </a:r>
            <a:r>
              <a:rPr lang="ru-RU" sz="2400" b="1" dirty="0"/>
              <a:t>ть</a:t>
            </a:r>
          </a:p>
          <a:p>
            <a:r>
              <a:rPr lang="ru-RU" sz="2400" dirty="0"/>
              <a:t>леч</a:t>
            </a:r>
            <a:r>
              <a:rPr lang="ru-RU" sz="2400" u="sng" dirty="0"/>
              <a:t>у</a:t>
            </a:r>
          </a:p>
          <a:p>
            <a:r>
              <a:rPr lang="ru-RU" sz="2400" dirty="0"/>
              <a:t>лет</a:t>
            </a:r>
            <a:r>
              <a:rPr lang="ru-RU" sz="2400" u="sng" dirty="0"/>
              <a:t>и</a:t>
            </a:r>
            <a:r>
              <a:rPr lang="ru-RU" sz="2400" dirty="0"/>
              <a:t>шь</a:t>
            </a:r>
          </a:p>
          <a:p>
            <a:r>
              <a:rPr lang="ru-RU" sz="2400" dirty="0"/>
              <a:t>лет</a:t>
            </a:r>
            <a:r>
              <a:rPr lang="ru-RU" sz="2400" u="sng" dirty="0"/>
              <a:t>я</a:t>
            </a:r>
            <a:r>
              <a:rPr lang="ru-RU" sz="2400" dirty="0"/>
              <a:t>т</a:t>
            </a:r>
          </a:p>
          <a:p>
            <a:r>
              <a:rPr lang="ru-RU" sz="2400" b="1" u="sng" dirty="0"/>
              <a:t>е</a:t>
            </a:r>
            <a:r>
              <a:rPr lang="ru-RU" sz="2400" b="1" dirty="0"/>
              <a:t>хать</a:t>
            </a:r>
          </a:p>
          <a:p>
            <a:r>
              <a:rPr lang="ru-RU" sz="2400" u="sng" dirty="0"/>
              <a:t>е</a:t>
            </a:r>
            <a:r>
              <a:rPr lang="ru-RU" sz="2400" dirty="0"/>
              <a:t>ду</a:t>
            </a:r>
          </a:p>
          <a:p>
            <a:r>
              <a:rPr lang="ru-RU" sz="2400" u="sng" dirty="0"/>
              <a:t>е</a:t>
            </a:r>
            <a:r>
              <a:rPr lang="ru-RU" sz="2400" dirty="0"/>
              <a:t>дешь</a:t>
            </a:r>
          </a:p>
          <a:p>
            <a:r>
              <a:rPr lang="ru-RU" sz="2400" u="sng" dirty="0"/>
              <a:t>е</a:t>
            </a:r>
            <a:r>
              <a:rPr lang="ru-RU" sz="2400" dirty="0"/>
              <a:t>дут</a:t>
            </a:r>
          </a:p>
          <a:p>
            <a:r>
              <a:rPr lang="ru-RU" sz="2400" b="1" dirty="0"/>
              <a:t>идт</a:t>
            </a:r>
            <a:r>
              <a:rPr lang="ru-RU" sz="2400" b="1" u="sng" dirty="0"/>
              <a:t>и</a:t>
            </a:r>
          </a:p>
          <a:p>
            <a:r>
              <a:rPr lang="ru-RU" sz="2400" dirty="0"/>
              <a:t>ид</a:t>
            </a:r>
            <a:r>
              <a:rPr lang="ru-RU" sz="2400" u="sng" dirty="0"/>
              <a:t>у</a:t>
            </a:r>
          </a:p>
          <a:p>
            <a:r>
              <a:rPr lang="ru-RU" sz="2400" dirty="0"/>
              <a:t>ид</a:t>
            </a:r>
            <a:r>
              <a:rPr lang="ru-RU" sz="2400" u="sng" dirty="0"/>
              <a:t>ё</a:t>
            </a:r>
            <a:r>
              <a:rPr lang="ru-RU" sz="2400" dirty="0"/>
              <a:t>шь</a:t>
            </a:r>
          </a:p>
          <a:p>
            <a:r>
              <a:rPr lang="ru-RU" sz="2400" dirty="0"/>
              <a:t>ид</a:t>
            </a:r>
            <a:r>
              <a:rPr lang="ru-RU" sz="2400" u="sng" dirty="0"/>
              <a:t>у</a:t>
            </a:r>
            <a:r>
              <a:rPr lang="ru-RU" sz="2400" dirty="0"/>
              <a:t>т</a:t>
            </a:r>
            <a:endParaRPr lang="de-AT" sz="24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7908A4E-6C68-08E9-BE36-E3F17ED450D6}"/>
              </a:ext>
            </a:extLst>
          </p:cNvPr>
          <p:cNvSpPr txBox="1"/>
          <p:nvPr/>
        </p:nvSpPr>
        <p:spPr>
          <a:xfrm>
            <a:off x="3642098" y="972589"/>
            <a:ext cx="23246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AT" sz="2800" dirty="0">
                <a:solidFill>
                  <a:srgbClr val="00B050"/>
                </a:solidFill>
                <a:latin typeface="Algerian" panose="04020705040A02060702" pitchFamily="82" charset="0"/>
                <a:ea typeface="ADLaM Display" panose="020F0502020204030204" pitchFamily="2" charset="0"/>
                <a:cs typeface="ADLaM Display" panose="020F0502020204030204" pitchFamily="2" charset="0"/>
              </a:rPr>
              <a:t>unbestimmt</a:t>
            </a:r>
          </a:p>
          <a:p>
            <a:pPr algn="ctr"/>
            <a:endParaRPr lang="de-AT" sz="2800" dirty="0">
              <a:latin typeface="Algerian" panose="04020705040A02060702" pitchFamily="8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642C482C-6CCF-8481-4874-3DADCC749EDB}"/>
              </a:ext>
            </a:extLst>
          </p:cNvPr>
          <p:cNvSpPr txBox="1"/>
          <p:nvPr/>
        </p:nvSpPr>
        <p:spPr>
          <a:xfrm>
            <a:off x="5995702" y="962650"/>
            <a:ext cx="18902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AT" sz="2800" dirty="0">
                <a:solidFill>
                  <a:srgbClr val="FF0000"/>
                </a:solidFill>
                <a:latin typeface="Algerian" panose="04020705040A02060702" pitchFamily="82" charset="0"/>
                <a:ea typeface="ADLaM Display" panose="020F0502020204030204" pitchFamily="2" charset="0"/>
                <a:cs typeface="ADLaM Display" panose="020F0502020204030204" pitchFamily="2" charset="0"/>
              </a:rPr>
              <a:t>bestimmt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CC616026-5EBD-D8D4-5D26-AD9A7EDAEE0F}"/>
              </a:ext>
            </a:extLst>
          </p:cNvPr>
          <p:cNvSpPr/>
          <p:nvPr/>
        </p:nvSpPr>
        <p:spPr>
          <a:xfrm>
            <a:off x="565841" y="616335"/>
            <a:ext cx="2854291" cy="1545006"/>
          </a:xfrm>
          <a:prstGeom prst="roundRect">
            <a:avLst/>
          </a:prstGeom>
          <a:noFill/>
          <a:ln w="254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b="1" dirty="0">
                <a:solidFill>
                  <a:schemeClr val="tx1"/>
                </a:solidFill>
              </a:rPr>
              <a:t>Vorlieben</a:t>
            </a:r>
            <a:r>
              <a:rPr lang="de-AT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Мне нравится ездить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в Италию.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Я люблю ходить в кино.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Я предпочитаю летать.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D2836125-2027-CC68-6416-C7444B1C2424}"/>
              </a:ext>
            </a:extLst>
          </p:cNvPr>
          <p:cNvSpPr/>
          <p:nvPr/>
        </p:nvSpPr>
        <p:spPr>
          <a:xfrm>
            <a:off x="475603" y="2406226"/>
            <a:ext cx="3190002" cy="1022043"/>
          </a:xfrm>
          <a:prstGeom prst="roundRect">
            <a:avLst/>
          </a:prstGeom>
          <a:noFill/>
          <a:ln w="254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b="1" dirty="0">
                <a:solidFill>
                  <a:schemeClr val="tx1"/>
                </a:solidFill>
              </a:rPr>
              <a:t>=</a:t>
            </a:r>
            <a:r>
              <a:rPr lang="ru-RU" b="1" dirty="0">
                <a:solidFill>
                  <a:schemeClr val="tx1"/>
                </a:solidFill>
              </a:rPr>
              <a:t>был</a:t>
            </a:r>
            <a:r>
              <a:rPr lang="de-AT" b="1" dirty="0">
                <a:solidFill>
                  <a:schemeClr val="tx1"/>
                </a:solidFill>
              </a:rPr>
              <a:t> (besuchen)</a:t>
            </a:r>
            <a:r>
              <a:rPr lang="de-AT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Зимой мы летали в Англию.</a:t>
            </a:r>
            <a:endParaRPr lang="de-AT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Вчера мы ходили в музей. </a:t>
            </a:r>
            <a:endParaRPr lang="de-AT" b="1" dirty="0">
              <a:solidFill>
                <a:schemeClr val="tx1"/>
              </a:solidFill>
            </a:endParaRP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3B8409BC-AC18-E14C-F16B-5B9E405C26D0}"/>
              </a:ext>
            </a:extLst>
          </p:cNvPr>
          <p:cNvSpPr/>
          <p:nvPr/>
        </p:nvSpPr>
        <p:spPr>
          <a:xfrm>
            <a:off x="159100" y="3609089"/>
            <a:ext cx="3830816" cy="1306313"/>
          </a:xfrm>
          <a:prstGeom prst="roundRect">
            <a:avLst/>
          </a:prstGeom>
          <a:noFill/>
          <a:ln w="254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b="1" dirty="0">
                <a:solidFill>
                  <a:schemeClr val="tx1"/>
                </a:solidFill>
              </a:rPr>
              <a:t>Signalwörter</a:t>
            </a:r>
            <a:endParaRPr lang="de-AT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часто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ru-RU" dirty="0">
                <a:solidFill>
                  <a:schemeClr val="tx1"/>
                </a:solidFill>
              </a:rPr>
              <a:t>по воскресеньям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(=каждое воскресенье)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ru-RU" dirty="0">
                <a:solidFill>
                  <a:schemeClr val="tx1"/>
                </a:solidFill>
              </a:rPr>
              <a:t>иногда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ru-RU" dirty="0">
                <a:solidFill>
                  <a:schemeClr val="tx1"/>
                </a:solidFill>
              </a:rPr>
              <a:t>редко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ru-RU" dirty="0">
                <a:solidFill>
                  <a:schemeClr val="tx1"/>
                </a:solidFill>
              </a:rPr>
              <a:t>никогда не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ru-RU" dirty="0">
                <a:solidFill>
                  <a:schemeClr val="tx1"/>
                </a:solidFill>
              </a:rPr>
              <a:t>каждый день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FA29520F-15DC-5A83-DA0B-ED54666C839A}"/>
              </a:ext>
            </a:extLst>
          </p:cNvPr>
          <p:cNvSpPr/>
          <p:nvPr/>
        </p:nvSpPr>
        <p:spPr>
          <a:xfrm>
            <a:off x="8132259" y="2480971"/>
            <a:ext cx="3787039" cy="968891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b="1" dirty="0">
                <a:solidFill>
                  <a:schemeClr val="tx1"/>
                </a:solidFill>
              </a:rPr>
              <a:t>Signalwörter</a:t>
            </a:r>
            <a:endParaRPr lang="de-AT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сейчас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ru-RU" dirty="0">
                <a:solidFill>
                  <a:schemeClr val="tx1"/>
                </a:solidFill>
              </a:rPr>
              <a:t>сегодня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ru-RU" dirty="0">
                <a:solidFill>
                  <a:schemeClr val="tx1"/>
                </a:solidFill>
              </a:rPr>
              <a:t>вечером (сегодня)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ru-RU" dirty="0">
                <a:solidFill>
                  <a:schemeClr val="tx1"/>
                </a:solidFill>
              </a:rPr>
              <a:t>завтра</a:t>
            </a:r>
            <a:r>
              <a:rPr lang="de-AT" dirty="0">
                <a:solidFill>
                  <a:schemeClr val="tx1"/>
                </a:solidFill>
              </a:rPr>
              <a:t>, </a:t>
            </a:r>
            <a:r>
              <a:rPr lang="ru-RU" dirty="0">
                <a:solidFill>
                  <a:schemeClr val="tx1"/>
                </a:solidFill>
              </a:rPr>
              <a:t>в субботу </a:t>
            </a:r>
            <a:r>
              <a:rPr lang="de-AT" dirty="0">
                <a:solidFill>
                  <a:schemeClr val="tx1"/>
                </a:solidFill>
              </a:rPr>
              <a:t>(Futur)</a:t>
            </a: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1A810548-B5D3-88BD-5B0F-10B0828FA7FD}"/>
              </a:ext>
            </a:extLst>
          </p:cNvPr>
          <p:cNvSpPr/>
          <p:nvPr/>
        </p:nvSpPr>
        <p:spPr>
          <a:xfrm>
            <a:off x="8418444" y="449545"/>
            <a:ext cx="3207715" cy="812725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b="1" dirty="0">
                <a:solidFill>
                  <a:schemeClr val="tx1"/>
                </a:solidFill>
              </a:rPr>
              <a:t>Umstand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de-AT" b="1" dirty="0">
                <a:solidFill>
                  <a:schemeClr val="tx1"/>
                </a:solidFill>
              </a:rPr>
              <a:t>„während“</a:t>
            </a:r>
            <a:endParaRPr lang="de-AT" dirty="0">
              <a:solidFill>
                <a:schemeClr val="tx1"/>
              </a:solidFill>
            </a:endParaRPr>
          </a:p>
          <a:p>
            <a:pPr algn="ctr"/>
            <a:r>
              <a:rPr lang="ru-RU" u="sng" dirty="0">
                <a:solidFill>
                  <a:schemeClr val="tx1"/>
                </a:solidFill>
              </a:rPr>
              <a:t>Когда</a:t>
            </a:r>
            <a:r>
              <a:rPr lang="ru-RU" dirty="0">
                <a:solidFill>
                  <a:schemeClr val="tx1"/>
                </a:solidFill>
              </a:rPr>
              <a:t> я еду на машине, я обычно говорю по телефону.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953ED5D6-50C9-71BB-1547-C1D9412A11B5}"/>
              </a:ext>
            </a:extLst>
          </p:cNvPr>
          <p:cNvSpPr/>
          <p:nvPr/>
        </p:nvSpPr>
        <p:spPr>
          <a:xfrm>
            <a:off x="8328205" y="1435470"/>
            <a:ext cx="3388192" cy="863298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b="1" dirty="0">
                <a:solidFill>
                  <a:schemeClr val="tx1"/>
                </a:solidFill>
              </a:rPr>
              <a:t>Umstand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endParaRPr lang="de-AT" b="1" dirty="0">
              <a:solidFill>
                <a:schemeClr val="tx1"/>
              </a:solidFill>
            </a:endParaRPr>
          </a:p>
          <a:p>
            <a:pPr algn="ctr"/>
            <a:r>
              <a:rPr lang="ru-RU" u="sng" dirty="0">
                <a:solidFill>
                  <a:schemeClr val="tx1"/>
                </a:solidFill>
              </a:rPr>
              <a:t>Как долго </a:t>
            </a:r>
            <a:r>
              <a:rPr lang="ru-RU" dirty="0">
                <a:solidFill>
                  <a:schemeClr val="tx1"/>
                </a:solidFill>
              </a:rPr>
              <a:t>вы ехали в Россию</a:t>
            </a:r>
            <a:r>
              <a:rPr lang="de-AT" dirty="0">
                <a:solidFill>
                  <a:schemeClr val="tx1"/>
                </a:solidFill>
              </a:rPr>
              <a:t>?</a:t>
            </a:r>
            <a:r>
              <a:rPr lang="ru-RU" dirty="0">
                <a:solidFill>
                  <a:schemeClr val="tx1"/>
                </a:solidFill>
              </a:rPr>
              <a:t> Она </a:t>
            </a:r>
            <a:r>
              <a:rPr lang="ru-RU" u="sng" dirty="0">
                <a:solidFill>
                  <a:schemeClr val="tx1"/>
                </a:solidFill>
              </a:rPr>
              <a:t>шла и пела </a:t>
            </a:r>
            <a:r>
              <a:rPr lang="ru-RU" dirty="0">
                <a:solidFill>
                  <a:schemeClr val="tx1"/>
                </a:solidFill>
              </a:rPr>
              <a:t>песню.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90B2FD54-7BAA-138F-D39F-186FAADCFA3F}"/>
              </a:ext>
            </a:extLst>
          </p:cNvPr>
          <p:cNvSpPr/>
          <p:nvPr/>
        </p:nvSpPr>
        <p:spPr>
          <a:xfrm>
            <a:off x="159100" y="5252815"/>
            <a:ext cx="3762705" cy="1163482"/>
          </a:xfrm>
          <a:prstGeom prst="roundRect">
            <a:avLst/>
          </a:prstGeom>
          <a:noFill/>
          <a:ln w="254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b="1" dirty="0">
                <a:solidFill>
                  <a:schemeClr val="tx1"/>
                </a:solidFill>
              </a:rPr>
              <a:t>Redewendung</a:t>
            </a:r>
            <a:endParaRPr lang="de-AT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Он ходит в гимназию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de-AT" dirty="0">
                <a:solidFill>
                  <a:schemeClr val="tx1"/>
                </a:solidFill>
              </a:rPr>
              <a:t>(=</a:t>
            </a:r>
            <a:r>
              <a:rPr lang="ru-RU" dirty="0">
                <a:solidFill>
                  <a:schemeClr val="tx1"/>
                </a:solidFill>
              </a:rPr>
              <a:t>учится в гимназии).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4D972F2C-40EE-F7D1-1098-4FF04EB637C6}"/>
              </a:ext>
            </a:extLst>
          </p:cNvPr>
          <p:cNvSpPr/>
          <p:nvPr/>
        </p:nvSpPr>
        <p:spPr>
          <a:xfrm>
            <a:off x="8132259" y="3632065"/>
            <a:ext cx="3883816" cy="272174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b="1" dirty="0">
                <a:solidFill>
                  <a:schemeClr val="tx1"/>
                </a:solidFill>
              </a:rPr>
              <a:t>Redewendung</a:t>
            </a:r>
            <a:endParaRPr lang="de-AT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В кино идёт увлекательный </a:t>
            </a:r>
            <a:r>
              <a:rPr lang="ru-RU" u="sng" dirty="0">
                <a:solidFill>
                  <a:schemeClr val="tx1"/>
                </a:solidFill>
              </a:rPr>
              <a:t>фильм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Сейчас идёт </a:t>
            </a:r>
            <a:r>
              <a:rPr lang="ru-RU" u="sng" dirty="0">
                <a:solidFill>
                  <a:schemeClr val="tx1"/>
                </a:solidFill>
              </a:rPr>
              <a:t>снег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de-AT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Вчера шёл дождь.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На уроке </a:t>
            </a:r>
            <a:r>
              <a:rPr lang="ru-RU" u="sng" dirty="0">
                <a:solidFill>
                  <a:schemeClr val="tx1"/>
                </a:solidFill>
              </a:rPr>
              <a:t>время</a:t>
            </a:r>
            <a:r>
              <a:rPr lang="ru-RU" dirty="0">
                <a:solidFill>
                  <a:schemeClr val="tx1"/>
                </a:solidFill>
              </a:rPr>
              <a:t> идёт быстро.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Как долго идёт </a:t>
            </a:r>
            <a:r>
              <a:rPr lang="ru-RU" u="sng" dirty="0">
                <a:solidFill>
                  <a:schemeClr val="tx1"/>
                </a:solidFill>
              </a:rPr>
              <a:t>посылка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de-AT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из Австрии в Латвию</a:t>
            </a:r>
            <a:r>
              <a:rPr lang="de-AT" dirty="0">
                <a:solidFill>
                  <a:schemeClr val="tx1"/>
                </a:solidFill>
              </a:rPr>
              <a:t>?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Когда дети </a:t>
            </a:r>
            <a:r>
              <a:rPr lang="ru-RU" u="sng" dirty="0">
                <a:solidFill>
                  <a:schemeClr val="tx1"/>
                </a:solidFill>
              </a:rPr>
              <a:t>идут спать</a:t>
            </a:r>
            <a:r>
              <a:rPr lang="de-AT" dirty="0">
                <a:solidFill>
                  <a:schemeClr val="tx1"/>
                </a:solidFill>
              </a:rPr>
              <a:t>?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После школы я всегда </a:t>
            </a:r>
            <a:r>
              <a:rPr lang="ru-RU" u="sng" dirty="0">
                <a:solidFill>
                  <a:schemeClr val="tx1"/>
                </a:solidFill>
              </a:rPr>
              <a:t>иду</a:t>
            </a:r>
            <a:r>
              <a:rPr lang="ru-RU" dirty="0">
                <a:solidFill>
                  <a:schemeClr val="tx1"/>
                </a:solidFill>
              </a:rPr>
              <a:t> домой.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F0842F1A-A41D-0ABE-F8CE-E0BEF40C808D}"/>
              </a:ext>
            </a:extLst>
          </p:cNvPr>
          <p:cNvSpPr txBox="1"/>
          <p:nvPr/>
        </p:nvSpPr>
        <p:spPr>
          <a:xfrm>
            <a:off x="3817167" y="150979"/>
            <a:ext cx="42627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AT" sz="2800" dirty="0">
                <a:latin typeface="Algerian" panose="04020705040A02060702" pitchFamily="82" charset="0"/>
                <a:ea typeface="ADLaM Display" panose="020F0502020204030204" pitchFamily="2" charset="0"/>
                <a:cs typeface="ADLaM Display" panose="020F0502020204030204" pitchFamily="2" charset="0"/>
              </a:rPr>
              <a:t>Verben der Bewegung</a:t>
            </a:r>
          </a:p>
          <a:p>
            <a:pPr algn="ctr"/>
            <a:endParaRPr lang="de-AT" sz="2800" dirty="0">
              <a:latin typeface="Algerian" panose="04020705040A02060702" pitchFamily="8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772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94EA57-2D90-F520-67B0-C16C68C12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BD8FA9-08EE-C71F-11BC-7E5C0DD39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Я каждый день в восемь часов </a:t>
            </a:r>
            <a:r>
              <a:rPr lang="ru-RU" dirty="0">
                <a:solidFill>
                  <a:srgbClr val="FF0000"/>
                </a:solidFill>
              </a:rPr>
              <a:t>иду</a:t>
            </a:r>
            <a:r>
              <a:rPr lang="ru-RU" dirty="0"/>
              <a:t> на работу.</a:t>
            </a:r>
            <a:r>
              <a:rPr lang="de-AT" dirty="0"/>
              <a:t> Tätigkeit des Gehens um 8 Uhr. Ich begebe mich in die Arbeit / in diese Richtung.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Я </a:t>
            </a:r>
            <a:r>
              <a:rPr lang="ru-RU" dirty="0">
                <a:solidFill>
                  <a:srgbClr val="00B050"/>
                </a:solidFill>
              </a:rPr>
              <a:t>хожу</a:t>
            </a:r>
            <a:r>
              <a:rPr lang="ru-RU" dirty="0"/>
              <a:t> на работу. </a:t>
            </a:r>
            <a:r>
              <a:rPr lang="de-AT" dirty="0"/>
              <a:t>Ich gehe arbeiten.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Я </a:t>
            </a:r>
            <a:r>
              <a:rPr lang="ru-RU" dirty="0">
                <a:solidFill>
                  <a:srgbClr val="00B050"/>
                </a:solidFill>
              </a:rPr>
              <a:t>хожу</a:t>
            </a:r>
            <a:r>
              <a:rPr lang="ru-RU" dirty="0"/>
              <a:t> в школу. </a:t>
            </a:r>
            <a:r>
              <a:rPr lang="de-AT" dirty="0"/>
              <a:t>Ich besuche die Schule.</a:t>
            </a:r>
          </a:p>
          <a:p>
            <a:pPr marL="0" indent="0">
              <a:buNone/>
            </a:pPr>
            <a:r>
              <a:rPr lang="ru-RU" dirty="0"/>
              <a:t>Куда ты </a:t>
            </a:r>
            <a:r>
              <a:rPr lang="ru-RU" dirty="0">
                <a:solidFill>
                  <a:srgbClr val="00B050"/>
                </a:solidFill>
              </a:rPr>
              <a:t>ходишь</a:t>
            </a:r>
            <a:r>
              <a:rPr lang="ru-RU" dirty="0"/>
              <a:t> каждый день после школы</a:t>
            </a:r>
            <a:r>
              <a:rPr lang="de-AT" dirty="0"/>
              <a:t>? Was besuchst du? Von dort kehrt man immer nach Hause zurück. </a:t>
            </a:r>
            <a:r>
              <a:rPr lang="ru-RU" dirty="0"/>
              <a:t>Я </a:t>
            </a:r>
            <a:r>
              <a:rPr lang="ru-RU" dirty="0">
                <a:solidFill>
                  <a:srgbClr val="00B050"/>
                </a:solidFill>
              </a:rPr>
              <a:t>хожу</a:t>
            </a:r>
            <a:r>
              <a:rPr lang="ru-RU" dirty="0"/>
              <a:t> в музей, фитнес-клуб, кино, на кружок.</a:t>
            </a:r>
            <a:endParaRPr lang="de-AT" dirty="0"/>
          </a:p>
          <a:p>
            <a:pPr marL="0" indent="0">
              <a:buNone/>
            </a:pPr>
            <a:r>
              <a:rPr lang="ru-RU" dirty="0"/>
              <a:t>Каждый день я </a:t>
            </a:r>
            <a:r>
              <a:rPr lang="ru-RU" dirty="0">
                <a:solidFill>
                  <a:srgbClr val="FF0000"/>
                </a:solidFill>
              </a:rPr>
              <a:t>иду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домой</a:t>
            </a:r>
            <a:r>
              <a:rPr lang="ru-RU" dirty="0"/>
              <a:t>. </a:t>
            </a:r>
            <a:r>
              <a:rPr lang="de-AT" dirty="0"/>
              <a:t>Von dort gibt es kein Zurück, das ist der Endpunkt, das Zuhause, dort bleibt man am Ende des Tages. </a:t>
            </a:r>
            <a:r>
              <a:rPr lang="ru-RU" dirty="0"/>
              <a:t>домой </a:t>
            </a:r>
            <a:r>
              <a:rPr lang="de-AT" dirty="0"/>
              <a:t>immer mit </a:t>
            </a:r>
            <a:r>
              <a:rPr lang="ru-RU" dirty="0"/>
              <a:t>иду </a:t>
            </a:r>
            <a:r>
              <a:rPr lang="de-AT" dirty="0"/>
              <a:t>verbunden.</a:t>
            </a:r>
          </a:p>
        </p:txBody>
      </p:sp>
    </p:spTree>
    <p:extLst>
      <p:ext uri="{BB962C8B-B14F-4D97-AF65-F5344CB8AC3E}">
        <p14:creationId xmlns:p14="http://schemas.microsoft.com/office/powerpoint/2010/main" val="1850193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88877E92-9CEA-29A9-2BE6-F2099E6E8211}"/>
              </a:ext>
            </a:extLst>
          </p:cNvPr>
          <p:cNvSpPr/>
          <p:nvPr/>
        </p:nvSpPr>
        <p:spPr>
          <a:xfrm>
            <a:off x="9103009" y="3543425"/>
            <a:ext cx="2930743" cy="2856270"/>
          </a:xfrm>
          <a:prstGeom prst="roundRect">
            <a:avLst/>
          </a:prstGeom>
          <a:noFill/>
          <a:ln w="666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</a:rPr>
              <a:t>ходить</a:t>
            </a:r>
          </a:p>
          <a:p>
            <a:r>
              <a:rPr lang="ru-RU" sz="1400" dirty="0">
                <a:solidFill>
                  <a:schemeClr val="tx1"/>
                </a:solidFill>
              </a:rPr>
              <a:t>хожу, ходишь, ходят</a:t>
            </a:r>
          </a:p>
          <a:p>
            <a:r>
              <a:rPr lang="ru-RU" sz="1400" dirty="0">
                <a:solidFill>
                  <a:schemeClr val="tx1"/>
                </a:solidFill>
              </a:rPr>
              <a:t>ходил, ходила, ходили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ездить</a:t>
            </a:r>
          </a:p>
          <a:p>
            <a:r>
              <a:rPr lang="ru-RU" sz="1400" dirty="0">
                <a:solidFill>
                  <a:schemeClr val="tx1"/>
                </a:solidFill>
              </a:rPr>
              <a:t>езжу, ездишь, ездят</a:t>
            </a:r>
          </a:p>
          <a:p>
            <a:r>
              <a:rPr lang="ru-RU" sz="1400" dirty="0">
                <a:solidFill>
                  <a:schemeClr val="tx1"/>
                </a:solidFill>
              </a:rPr>
              <a:t>ездил, ездила, ездили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летать</a:t>
            </a:r>
          </a:p>
          <a:p>
            <a:r>
              <a:rPr lang="ru-RU" sz="1400" dirty="0">
                <a:solidFill>
                  <a:schemeClr val="tx1"/>
                </a:solidFill>
              </a:rPr>
              <a:t>летаю, летаешь, летают</a:t>
            </a:r>
          </a:p>
          <a:p>
            <a:r>
              <a:rPr lang="ru-RU" sz="1400" dirty="0">
                <a:solidFill>
                  <a:schemeClr val="tx1"/>
                </a:solidFill>
              </a:rPr>
              <a:t>летал, летала, летали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бегать</a:t>
            </a:r>
          </a:p>
          <a:p>
            <a:r>
              <a:rPr lang="ru-RU" sz="1400" dirty="0">
                <a:solidFill>
                  <a:schemeClr val="tx1"/>
                </a:solidFill>
              </a:rPr>
              <a:t>бегаю, бегаешь, бегают</a:t>
            </a:r>
          </a:p>
          <a:p>
            <a:r>
              <a:rPr lang="ru-RU" sz="1400" dirty="0">
                <a:solidFill>
                  <a:schemeClr val="tx1"/>
                </a:solidFill>
              </a:rPr>
              <a:t>бегал, бегала, бегали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879ABF84-7B10-3F56-435A-1616390C9D65}"/>
              </a:ext>
            </a:extLst>
          </p:cNvPr>
          <p:cNvSpPr/>
          <p:nvPr/>
        </p:nvSpPr>
        <p:spPr>
          <a:xfrm>
            <a:off x="1275736" y="257885"/>
            <a:ext cx="4090219" cy="3055585"/>
          </a:xfrm>
          <a:prstGeom prst="roundRect">
            <a:avLst/>
          </a:prstGeom>
          <a:noFill/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2610485" algn="l"/>
              </a:tabLst>
            </a:pPr>
            <a:r>
              <a:rPr lang="ru-RU" sz="1400" dirty="0"/>
              <a:t>2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сег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дня – з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втра</a:t>
            </a:r>
            <a:r>
              <a:rPr lang="de-DE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c</a:t>
            </a:r>
            <a:r>
              <a:rPr lang="ru-RU" sz="14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ейч</a:t>
            </a:r>
            <a:r>
              <a:rPr lang="ru-RU" sz="14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</a:t>
            </a:r>
            <a:r>
              <a:rPr lang="ru-RU" sz="14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</a:t>
            </a:r>
            <a:endParaRPr lang="de-D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сто - иногд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р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дко –  никогд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 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</a:t>
            </a:r>
            <a:endParaRPr lang="de-D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весн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й, л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том, 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сенью, зим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й</a:t>
            </a:r>
            <a:endParaRPr lang="de-D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сейч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 - скор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endParaRPr lang="de-D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э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том год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в сл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дующем год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</a:t>
            </a:r>
            <a:endParaRPr lang="de-D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пр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шлом год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вчер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нач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ле/конц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г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да</a:t>
            </a:r>
            <a:endParaRPr lang="de-D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ждый д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нь, к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ждую нед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лю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тром, в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чером, н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чью, днём</a:t>
            </a:r>
            <a:endParaRPr lang="de-DE" sz="1400" dirty="0"/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A5D6590D-CBD3-4988-00E8-19AC263B9187}"/>
              </a:ext>
            </a:extLst>
          </p:cNvPr>
          <p:cNvSpPr/>
          <p:nvPr/>
        </p:nvSpPr>
        <p:spPr>
          <a:xfrm>
            <a:off x="693175" y="3544530"/>
            <a:ext cx="5255342" cy="2856270"/>
          </a:xfrm>
          <a:prstGeom prst="roundRect">
            <a:avLst/>
          </a:prstGeom>
          <a:noFill/>
          <a:ln w="666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	те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тр, кин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муз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й, ц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рковь, 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тпуск</a:t>
            </a:r>
            <a:endParaRPr lang="de-D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	шк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лу, каф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клуб, суперм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ркет</a:t>
            </a:r>
            <a:endParaRPr lang="de-D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	галер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ю, рестор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н, парк, библиот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ку</a:t>
            </a:r>
            <a:endParaRPr lang="de-D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	басс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йн, больн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цу, банк, ф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тнес-клуб</a:t>
            </a:r>
            <a:endParaRPr lang="de-D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	 хокк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й, т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ннис, прир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ду, собр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ние</a:t>
            </a:r>
            <a:endParaRPr lang="de-D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	дискот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ку, р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ы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нок, футб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л, баскетб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</a:t>
            </a:r>
            <a:endParaRPr lang="de-D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	бал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т, в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ы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ставку, конц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рт, раб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ту</a:t>
            </a:r>
            <a:endParaRPr lang="de-D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	стади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н, п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чту, вокз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л, б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рег, м</a:t>
            </a:r>
            <a:r>
              <a:rPr lang="ru-RU" sz="1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C12CDC48-2E7E-4D7C-F98D-10884A0A8E9C}"/>
              </a:ext>
            </a:extLst>
          </p:cNvPr>
          <p:cNvSpPr/>
          <p:nvPr/>
        </p:nvSpPr>
        <p:spPr>
          <a:xfrm>
            <a:off x="9430816" y="125360"/>
            <a:ext cx="2119479" cy="3188110"/>
          </a:xfrm>
          <a:prstGeom prst="roundRect">
            <a:avLst/>
          </a:prstGeom>
          <a:noFill/>
          <a:ln w="66675">
            <a:solidFill>
              <a:srgbClr val="71EC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</a:rPr>
              <a:t>идти</a:t>
            </a:r>
          </a:p>
          <a:p>
            <a:r>
              <a:rPr lang="ru-RU" sz="1400" dirty="0">
                <a:solidFill>
                  <a:schemeClr val="tx1"/>
                </a:solidFill>
              </a:rPr>
              <a:t>иду, идёшь, идут</a:t>
            </a:r>
          </a:p>
          <a:p>
            <a:endParaRPr lang="ru-RU" sz="1400" dirty="0">
              <a:solidFill>
                <a:schemeClr val="tx1"/>
              </a:solidFill>
            </a:endParaRPr>
          </a:p>
          <a:p>
            <a:r>
              <a:rPr lang="ru-RU" sz="1400" b="1" dirty="0">
                <a:solidFill>
                  <a:schemeClr val="tx1"/>
                </a:solidFill>
              </a:rPr>
              <a:t>ехать</a:t>
            </a:r>
          </a:p>
          <a:p>
            <a:r>
              <a:rPr lang="ru-RU" sz="1400" dirty="0">
                <a:solidFill>
                  <a:schemeClr val="tx1"/>
                </a:solidFill>
              </a:rPr>
              <a:t>еду, едешь, едут</a:t>
            </a:r>
          </a:p>
          <a:p>
            <a:endParaRPr lang="ru-RU" sz="1400" dirty="0">
              <a:solidFill>
                <a:schemeClr val="tx1"/>
              </a:solidFill>
            </a:endParaRPr>
          </a:p>
          <a:p>
            <a:r>
              <a:rPr lang="ru-RU" sz="1400" b="1" dirty="0">
                <a:solidFill>
                  <a:schemeClr val="tx1"/>
                </a:solidFill>
              </a:rPr>
              <a:t>лететь</a:t>
            </a:r>
          </a:p>
          <a:p>
            <a:r>
              <a:rPr lang="ru-RU" sz="1400" dirty="0">
                <a:solidFill>
                  <a:schemeClr val="tx1"/>
                </a:solidFill>
              </a:rPr>
              <a:t>лечу, летишь, летят</a:t>
            </a:r>
          </a:p>
          <a:p>
            <a:endParaRPr lang="ru-RU" sz="1400" dirty="0">
              <a:solidFill>
                <a:schemeClr val="tx1"/>
              </a:solidFill>
            </a:endParaRPr>
          </a:p>
          <a:p>
            <a:r>
              <a:rPr lang="ru-RU" sz="1400" b="1" dirty="0">
                <a:solidFill>
                  <a:schemeClr val="tx1"/>
                </a:solidFill>
              </a:rPr>
              <a:t>бежать</a:t>
            </a:r>
          </a:p>
          <a:p>
            <a:r>
              <a:rPr lang="ru-RU" sz="1400" dirty="0">
                <a:solidFill>
                  <a:schemeClr val="tx1"/>
                </a:solidFill>
              </a:rPr>
              <a:t>бегу, бежишь, бегут</a:t>
            </a:r>
          </a:p>
          <a:p>
            <a:endParaRPr lang="ru-RU" sz="1400" dirty="0">
              <a:solidFill>
                <a:schemeClr val="tx1"/>
              </a:solidFill>
            </a:endParaRP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29EFCE08-9B72-A621-09CA-D97A9BE697B8}"/>
              </a:ext>
            </a:extLst>
          </p:cNvPr>
          <p:cNvGrpSpPr/>
          <p:nvPr/>
        </p:nvGrpSpPr>
        <p:grpSpPr>
          <a:xfrm>
            <a:off x="6148398" y="1612482"/>
            <a:ext cx="2930743" cy="2016455"/>
            <a:chOff x="9261257" y="2604705"/>
            <a:chExt cx="2930743" cy="2016455"/>
          </a:xfrm>
        </p:grpSpPr>
        <p:sp>
          <p:nvSpPr>
            <p:cNvPr id="2" name="Rechteck: abgerundete Ecken 1">
              <a:extLst>
                <a:ext uri="{FF2B5EF4-FFF2-40B4-BE49-F238E27FC236}">
                  <a16:creationId xmlns:a16="http://schemas.microsoft.com/office/drawing/2014/main" id="{4A25A62A-1DC3-ADC3-1F51-A2F9AECC9E1D}"/>
                </a:ext>
              </a:extLst>
            </p:cNvPr>
            <p:cNvSpPr/>
            <p:nvPr/>
          </p:nvSpPr>
          <p:spPr>
            <a:xfrm>
              <a:off x="9261257" y="2604705"/>
              <a:ext cx="2930743" cy="2016455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dirty="0">
                  <a:solidFill>
                    <a:schemeClr val="tx1"/>
                  </a:solidFill>
                </a:rPr>
                <a:t>Entscheidung:</a:t>
              </a:r>
            </a:p>
            <a:p>
              <a:pPr algn="ctr"/>
              <a:endParaRPr lang="de-DE" dirty="0">
                <a:solidFill>
                  <a:schemeClr val="tx1"/>
                </a:solidFill>
              </a:endParaRPr>
            </a:p>
            <a:p>
              <a:pPr algn="ctr"/>
              <a:r>
                <a:rPr lang="de-DE" dirty="0" err="1">
                  <a:solidFill>
                    <a:schemeClr val="tx1"/>
                  </a:solidFill>
                </a:rPr>
                <a:t>Vght</a:t>
              </a:r>
              <a:r>
                <a:rPr lang="de-DE" dirty="0">
                  <a:solidFill>
                    <a:schemeClr val="tx1"/>
                  </a:solidFill>
                </a:rPr>
                <a:t>.:   </a:t>
              </a:r>
              <a:r>
                <a:rPr lang="ru-RU" dirty="0">
                  <a:solidFill>
                    <a:schemeClr val="tx1"/>
                  </a:solidFill>
                </a:rPr>
                <a:t>были</a:t>
              </a:r>
              <a:r>
                <a:rPr lang="de-DE" dirty="0">
                  <a:solidFill>
                    <a:schemeClr val="tx1"/>
                  </a:solidFill>
                </a:rPr>
                <a:t>?</a:t>
              </a:r>
            </a:p>
            <a:p>
              <a:pPr algn="ctr"/>
              <a:endParaRPr lang="de-DE" dirty="0">
                <a:solidFill>
                  <a:schemeClr val="tx1"/>
                </a:solidFill>
              </a:endParaRPr>
            </a:p>
            <a:p>
              <a:pPr algn="ctr"/>
              <a:endParaRPr lang="de-DE" dirty="0">
                <a:solidFill>
                  <a:schemeClr val="tx1"/>
                </a:solidFill>
              </a:endParaRPr>
            </a:p>
            <a:p>
              <a:pPr algn="ctr"/>
              <a:r>
                <a:rPr lang="de-DE" dirty="0" err="1">
                  <a:solidFill>
                    <a:schemeClr val="tx1"/>
                  </a:solidFill>
                </a:rPr>
                <a:t>Präs</a:t>
              </a:r>
              <a:r>
                <a:rPr lang="de-DE" dirty="0">
                  <a:solidFill>
                    <a:schemeClr val="tx1"/>
                  </a:solidFill>
                </a:rPr>
                <a:t>.:  1x    oder  mehrmals</a:t>
              </a:r>
            </a:p>
          </p:txBody>
        </p:sp>
        <p:sp>
          <p:nvSpPr>
            <p:cNvPr id="5" name="Rechteck: abgerundete Ecken 4">
              <a:extLst>
                <a:ext uri="{FF2B5EF4-FFF2-40B4-BE49-F238E27FC236}">
                  <a16:creationId xmlns:a16="http://schemas.microsoft.com/office/drawing/2014/main" id="{D1DCE032-CCA0-8EDE-B017-F3B0859882F1}"/>
                </a:ext>
              </a:extLst>
            </p:cNvPr>
            <p:cNvSpPr/>
            <p:nvPr/>
          </p:nvSpPr>
          <p:spPr>
            <a:xfrm>
              <a:off x="10706963" y="3277529"/>
              <a:ext cx="772197" cy="427810"/>
            </a:xfrm>
            <a:prstGeom prst="roundRect">
              <a:avLst/>
            </a:prstGeom>
            <a:noFill/>
            <a:ln w="666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400" dirty="0">
                <a:solidFill>
                  <a:schemeClr val="tx1"/>
                </a:solidFill>
              </a:endParaRPr>
            </a:p>
          </p:txBody>
        </p:sp>
        <p:sp>
          <p:nvSpPr>
            <p:cNvPr id="8" name="Rechteck: abgerundete Ecken 7">
              <a:extLst>
                <a:ext uri="{FF2B5EF4-FFF2-40B4-BE49-F238E27FC236}">
                  <a16:creationId xmlns:a16="http://schemas.microsoft.com/office/drawing/2014/main" id="{6B030819-2721-61EB-439C-4169CDE65FEB}"/>
                </a:ext>
              </a:extLst>
            </p:cNvPr>
            <p:cNvSpPr/>
            <p:nvPr/>
          </p:nvSpPr>
          <p:spPr>
            <a:xfrm>
              <a:off x="10036329" y="4106659"/>
              <a:ext cx="346538" cy="427811"/>
            </a:xfrm>
            <a:prstGeom prst="roundRect">
              <a:avLst/>
            </a:prstGeom>
            <a:noFill/>
            <a:ln w="66675">
              <a:solidFill>
                <a:srgbClr val="71EC3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400" dirty="0">
                <a:solidFill>
                  <a:schemeClr val="tx1"/>
                </a:solidFill>
              </a:endParaRPr>
            </a:p>
          </p:txBody>
        </p:sp>
        <p:sp>
          <p:nvSpPr>
            <p:cNvPr id="9" name="Rechteck: abgerundete Ecken 8">
              <a:extLst>
                <a:ext uri="{FF2B5EF4-FFF2-40B4-BE49-F238E27FC236}">
                  <a16:creationId xmlns:a16="http://schemas.microsoft.com/office/drawing/2014/main" id="{78F83273-9B95-ACBC-2FB1-5D0500AA6B50}"/>
                </a:ext>
              </a:extLst>
            </p:cNvPr>
            <p:cNvSpPr/>
            <p:nvPr/>
          </p:nvSpPr>
          <p:spPr>
            <a:xfrm>
              <a:off x="10980224" y="4096827"/>
              <a:ext cx="1115855" cy="427811"/>
            </a:xfrm>
            <a:prstGeom prst="roundRect">
              <a:avLst/>
            </a:prstGeom>
            <a:noFill/>
            <a:ln w="666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6725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507</Words>
  <Application>Microsoft Office PowerPoint</Application>
  <PresentationFormat>Breitbild</PresentationFormat>
  <Paragraphs>104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Algerian</vt:lpstr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HACKER OSB P. Sebastian</dc:creator>
  <cp:lastModifiedBy>HACKER OSB P. Sebastian</cp:lastModifiedBy>
  <cp:revision>10</cp:revision>
  <cp:lastPrinted>2025-01-30T23:40:59Z</cp:lastPrinted>
  <dcterms:created xsi:type="dcterms:W3CDTF">2022-11-22T16:43:05Z</dcterms:created>
  <dcterms:modified xsi:type="dcterms:W3CDTF">2025-12-13T21:05:14Z</dcterms:modified>
</cp:coreProperties>
</file>